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76" r:id="rId4"/>
    <p:sldId id="277" r:id="rId5"/>
    <p:sldId id="275" r:id="rId6"/>
    <p:sldId id="257" r:id="rId7"/>
    <p:sldId id="258" r:id="rId8"/>
    <p:sldId id="263" r:id="rId9"/>
    <p:sldId id="262" r:id="rId10"/>
    <p:sldId id="260" r:id="rId11"/>
    <p:sldId id="268" r:id="rId12"/>
    <p:sldId id="272" r:id="rId13"/>
    <p:sldId id="274" r:id="rId14"/>
    <p:sldId id="273" r:id="rId15"/>
    <p:sldId id="270" r:id="rId16"/>
    <p:sldId id="269" r:id="rId17"/>
    <p:sldId id="265" r:id="rId18"/>
    <p:sldId id="261" r:id="rId19"/>
    <p:sldId id="264" r:id="rId20"/>
    <p:sldId id="266" r:id="rId21"/>
    <p:sldId id="271" r:id="rId22"/>
    <p:sldId id="278" r:id="rId23"/>
    <p:sldId id="267"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31B5F375-9B23-448D-A45D-D60A6F8DE310}" type="datetimeFigureOut">
              <a:rPr lang="en-US" smtClean="0"/>
              <a:t>8/10/2016</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E741A2AA-0516-41D6-8132-5972D9FD3A96}" type="slidenum">
              <a:rPr lang="en-US" smtClean="0"/>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1B5F375-9B23-448D-A45D-D60A6F8DE310}" type="datetimeFigureOut">
              <a:rPr lang="en-US" smtClean="0"/>
              <a:t>8/10/2016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41A2AA-0516-41D6-8132-5972D9FD3A9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1B5F375-9B23-448D-A45D-D60A6F8DE310}" type="datetimeFigureOut">
              <a:rPr lang="en-US" smtClean="0"/>
              <a:t>8/10/2016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41A2AA-0516-41D6-8132-5972D9FD3A96}" type="slidenum">
              <a:rPr lang="en-US" smtClean="0"/>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1B5F375-9B23-448D-A45D-D60A6F8DE310}" type="datetimeFigureOut">
              <a:rPr lang="en-US" smtClean="0"/>
              <a:t>8/10/2016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41A2AA-0516-41D6-8132-5972D9FD3A96}" type="slidenum">
              <a:rPr lang="en-US" smtClean="0"/>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31B5F375-9B23-448D-A45D-D60A6F8DE310}" type="datetimeFigureOut">
              <a:rPr lang="en-US" smtClean="0"/>
              <a:t>8/10/2016</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E741A2AA-0516-41D6-8132-5972D9FD3A96}" type="slidenum">
              <a:rPr lang="en-US" smtClean="0"/>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1B5F375-9B23-448D-A45D-D60A6F8DE310}" type="datetimeFigureOut">
              <a:rPr lang="en-US" smtClean="0"/>
              <a:t>8/10/2016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41A2AA-0516-41D6-8132-5972D9FD3A96}" type="slidenum">
              <a:rPr lang="en-US" smtClean="0"/>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1B5F375-9B23-448D-A45D-D60A6F8DE310}" type="datetimeFigureOut">
              <a:rPr lang="en-US" smtClean="0"/>
              <a:t>8/10/2016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41A2AA-0516-41D6-8132-5972D9FD3A96}" type="slidenum">
              <a:rPr lang="en-US" smtClean="0"/>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1B5F375-9B23-448D-A45D-D60A6F8DE310}" type="datetimeFigureOut">
              <a:rPr lang="en-US" smtClean="0"/>
              <a:t>8/10/2016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41A2AA-0516-41D6-8132-5972D9FD3A96}" type="slidenum">
              <a:rPr lang="en-US" smtClean="0"/>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B5F375-9B23-448D-A45D-D60A6F8DE310}" type="datetimeFigureOut">
              <a:rPr lang="en-US" smtClean="0"/>
              <a:t>8/10/2016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41A2AA-0516-41D6-8132-5972D9FD3A96}" type="slidenum">
              <a:rPr lang="en-US" smtClean="0"/>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1B5F375-9B23-448D-A45D-D60A6F8DE310}" type="datetimeFigureOut">
              <a:rPr lang="en-US" smtClean="0"/>
              <a:t>8/10/2016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41A2AA-0516-41D6-8132-5972D9FD3A96}"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1B5F375-9B23-448D-A45D-D60A6F8DE310}" type="datetimeFigureOut">
              <a:rPr lang="en-US" smtClean="0"/>
              <a:t>8/10/2016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41A2AA-0516-41D6-8132-5972D9FD3A96}"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31B5F375-9B23-448D-A45D-D60A6F8DE310}" type="datetimeFigureOut">
              <a:rPr lang="en-US" smtClean="0"/>
              <a:t>8/10/2016</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E741A2AA-0516-41D6-8132-5972D9FD3A96}" type="slidenum">
              <a:rPr lang="en-US" smtClean="0"/>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 y="0"/>
            <a:ext cx="11433046" cy="6673419"/>
          </a:xfrm>
          <a:prstGeom prst="rect">
            <a:avLst/>
          </a:prstGeom>
        </p:spPr>
      </p:pic>
      <p:sp>
        <p:nvSpPr>
          <p:cNvPr id="2" name="Title 1"/>
          <p:cNvSpPr>
            <a:spLocks noGrp="1"/>
          </p:cNvSpPr>
          <p:nvPr>
            <p:ph type="ctrTitle"/>
          </p:nvPr>
        </p:nvSpPr>
        <p:spPr>
          <a:xfrm>
            <a:off x="0" y="4648200"/>
            <a:ext cx="8686800" cy="990600"/>
          </a:xfrm>
        </p:spPr>
        <p:txBody>
          <a:bodyPr>
            <a:noAutofit/>
          </a:bodyPr>
          <a:lstStyle/>
          <a:p>
            <a:r>
              <a:rPr lang="en-US" sz="3600" dirty="0" smtClean="0"/>
              <a:t>The Vietnam War and Social Conflict </a:t>
            </a:r>
            <a:br>
              <a:rPr lang="en-US" sz="3600" dirty="0" smtClean="0"/>
            </a:br>
            <a:r>
              <a:rPr lang="en-US" sz="3600" dirty="0" smtClean="0"/>
              <a:t>1964 - 1971</a:t>
            </a:r>
            <a:endParaRPr lang="en-US" sz="3600" dirty="0"/>
          </a:p>
        </p:txBody>
      </p:sp>
      <p:sp>
        <p:nvSpPr>
          <p:cNvPr id="3" name="Subtitle 2"/>
          <p:cNvSpPr>
            <a:spLocks noGrp="1"/>
          </p:cNvSpPr>
          <p:nvPr>
            <p:ph type="subTitle" idx="1"/>
          </p:nvPr>
        </p:nvSpPr>
        <p:spPr>
          <a:xfrm>
            <a:off x="152400" y="2514600"/>
            <a:ext cx="6858000" cy="533400"/>
          </a:xfrm>
        </p:spPr>
        <p:txBody>
          <a:bodyPr/>
          <a:lstStyle/>
          <a:p>
            <a:endParaRPr lang="en-US" dirty="0">
              <a:solidFill>
                <a:schemeClr val="tx1"/>
              </a:solidFill>
            </a:endParaRPr>
          </a:p>
        </p:txBody>
      </p:sp>
    </p:spTree>
    <p:extLst>
      <p:ext uri="{BB962C8B-B14F-4D97-AF65-F5344CB8AC3E}">
        <p14:creationId xmlns:p14="http://schemas.microsoft.com/office/powerpoint/2010/main" val="5397359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Malcolm X</a:t>
            </a:r>
            <a:endParaRPr lang="en-US" dirty="0"/>
          </a:p>
        </p:txBody>
      </p:sp>
      <p:sp>
        <p:nvSpPr>
          <p:cNvPr id="3" name="Text Placeholder 2"/>
          <p:cNvSpPr>
            <a:spLocks noGrp="1"/>
          </p:cNvSpPr>
          <p:nvPr>
            <p:ph type="body" idx="2"/>
          </p:nvPr>
        </p:nvSpPr>
        <p:spPr/>
        <p:txBody>
          <a:bodyPr/>
          <a:lstStyle/>
          <a:p>
            <a:r>
              <a:rPr lang="en-US" dirty="0" smtClean="0"/>
              <a:t>Malcolm X – originally Malcolm Little and later in life El Hajj Malik El-</a:t>
            </a:r>
            <a:r>
              <a:rPr lang="en-US" dirty="0" err="1" smtClean="0"/>
              <a:t>Shabazz</a:t>
            </a:r>
            <a:r>
              <a:rPr lang="en-US" dirty="0" smtClean="0"/>
              <a:t> – was a minister in the Nation of Islam who openly advocated self-defense against whites and economic self-determination in African-American communities.  Later in his life he separated from the Nation of Islam and adopted a more traditional Islamic faith – one which was more open to racial integration.  He was murdered in 1965. </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04800" y="1153646"/>
            <a:ext cx="5715000" cy="4017308"/>
          </a:xfrm>
        </p:spPr>
      </p:pic>
    </p:spTree>
    <p:extLst>
      <p:ext uri="{BB962C8B-B14F-4D97-AF65-F5344CB8AC3E}">
        <p14:creationId xmlns:p14="http://schemas.microsoft.com/office/powerpoint/2010/main" val="7391795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Lewis</a:t>
            </a:r>
            <a:endParaRPr lang="en-US" dirty="0"/>
          </a:p>
        </p:txBody>
      </p:sp>
      <p:sp>
        <p:nvSpPr>
          <p:cNvPr id="3" name="Text Placeholder 2"/>
          <p:cNvSpPr>
            <a:spLocks noGrp="1"/>
          </p:cNvSpPr>
          <p:nvPr>
            <p:ph type="body" idx="2"/>
          </p:nvPr>
        </p:nvSpPr>
        <p:spPr/>
        <p:txBody>
          <a:bodyPr/>
          <a:lstStyle/>
          <a:p>
            <a:r>
              <a:rPr lang="en-US" dirty="0" smtClean="0"/>
              <a:t>John Lewis was a leader of the Student Non-Violent Coordinating Committee, and one of the most well traveled of Civil Rights Movement protesters.  He was one of the original Freedom Riders, a speaker at the March on Washington for Jobs and Freedom,  a leader of the march across the Edmund </a:t>
            </a:r>
            <a:r>
              <a:rPr lang="en-US" dirty="0" err="1" smtClean="0"/>
              <a:t>Pettus</a:t>
            </a:r>
            <a:r>
              <a:rPr lang="en-US" dirty="0" smtClean="0"/>
              <a:t> Bridge in Selma, AL in 1965, and presently, he is a member of the House of Representatives from Georgia. </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04800" y="1384300"/>
            <a:ext cx="5715000" cy="3556000"/>
          </a:xfrm>
        </p:spPr>
      </p:pic>
    </p:spTree>
    <p:extLst>
      <p:ext uri="{BB962C8B-B14F-4D97-AF65-F5344CB8AC3E}">
        <p14:creationId xmlns:p14="http://schemas.microsoft.com/office/powerpoint/2010/main" val="37116935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Stokely</a:t>
            </a:r>
            <a:r>
              <a:rPr lang="en-US" dirty="0" smtClean="0"/>
              <a:t> Carmichael</a:t>
            </a:r>
            <a:endParaRPr lang="en-US" dirty="0"/>
          </a:p>
        </p:txBody>
      </p:sp>
      <p:sp>
        <p:nvSpPr>
          <p:cNvPr id="3" name="Text Placeholder 2"/>
          <p:cNvSpPr>
            <a:spLocks noGrp="1"/>
          </p:cNvSpPr>
          <p:nvPr>
            <p:ph type="body" idx="2"/>
          </p:nvPr>
        </p:nvSpPr>
        <p:spPr/>
        <p:txBody>
          <a:bodyPr>
            <a:normAutofit fontScale="85000" lnSpcReduction="10000"/>
          </a:bodyPr>
          <a:lstStyle/>
          <a:p>
            <a:r>
              <a:rPr lang="en-US" dirty="0" smtClean="0"/>
              <a:t>After beginning his career as a outspoken and short tempered leader of the Student Non-Violent Coordinating Committee, Carmichael would articulate a revised agenda which he referred to as “Black Power.”  Criticizing the pacifist commitment to civil disobedience within African-American religious circles – like SCLC – Carmichael’s posturing and straight talk won him the support of many intellectuals and urban voters who were less bound to Christian fellowship in their societal interactions.</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320800" y="704850"/>
            <a:ext cx="3683000" cy="4914900"/>
          </a:xfrm>
        </p:spPr>
      </p:pic>
    </p:spTree>
    <p:extLst>
      <p:ext uri="{BB962C8B-B14F-4D97-AF65-F5344CB8AC3E}">
        <p14:creationId xmlns:p14="http://schemas.microsoft.com/office/powerpoint/2010/main" val="1035624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457200"/>
          </a:xfrm>
        </p:spPr>
        <p:txBody>
          <a:bodyPr/>
          <a:lstStyle/>
          <a:p>
            <a:r>
              <a:rPr lang="en-US" dirty="0" smtClean="0"/>
              <a:t>Julian Bond</a:t>
            </a:r>
            <a:endParaRPr lang="en-US" dirty="0"/>
          </a:p>
        </p:txBody>
      </p:sp>
      <p:sp>
        <p:nvSpPr>
          <p:cNvPr id="3" name="Text Placeholder 2"/>
          <p:cNvSpPr>
            <a:spLocks noGrp="1"/>
          </p:cNvSpPr>
          <p:nvPr>
            <p:ph type="body" idx="2"/>
          </p:nvPr>
        </p:nvSpPr>
        <p:spPr>
          <a:xfrm>
            <a:off x="6248400" y="762000"/>
            <a:ext cx="2819400" cy="5300663"/>
          </a:xfrm>
        </p:spPr>
        <p:txBody>
          <a:bodyPr>
            <a:normAutofit fontScale="85000" lnSpcReduction="10000"/>
          </a:bodyPr>
          <a:lstStyle/>
          <a:p>
            <a:r>
              <a:rPr lang="en-US" dirty="0" smtClean="0"/>
              <a:t>Julian Bond, too, was a co-founder of the SNCC.  He would go on to become the Chairman of the NAACP from 1998 – 2010.  He also had a long career in local government in the state of Georgia, and has assumed leadership roles with the Southern Poverty Law Center.  While most of his career was devoted to the promotion of equal rights and opportunities for African-Americans, he has more recently devoted himself to equity issues for the Gay and Lesbian community, and particularly for same sex marriage.  This stance has found him in opposition to groups like SCLC.</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04800" y="1257300"/>
            <a:ext cx="5715000" cy="3810000"/>
          </a:xfrm>
        </p:spPr>
      </p:pic>
    </p:spTree>
    <p:extLst>
      <p:ext uri="{BB962C8B-B14F-4D97-AF65-F5344CB8AC3E}">
        <p14:creationId xmlns:p14="http://schemas.microsoft.com/office/powerpoint/2010/main" val="1148486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24600" y="228600"/>
            <a:ext cx="2514600" cy="762000"/>
          </a:xfrm>
        </p:spPr>
        <p:txBody>
          <a:bodyPr/>
          <a:lstStyle/>
          <a:p>
            <a:r>
              <a:rPr lang="en-US" dirty="0" smtClean="0"/>
              <a:t>Russell Means (AIM)</a:t>
            </a:r>
            <a:endParaRPr lang="en-US" dirty="0"/>
          </a:p>
        </p:txBody>
      </p:sp>
      <p:sp>
        <p:nvSpPr>
          <p:cNvPr id="3" name="Text Placeholder 2"/>
          <p:cNvSpPr>
            <a:spLocks noGrp="1"/>
          </p:cNvSpPr>
          <p:nvPr>
            <p:ph type="body" idx="2"/>
          </p:nvPr>
        </p:nvSpPr>
        <p:spPr>
          <a:xfrm>
            <a:off x="6248400" y="990600"/>
            <a:ext cx="2819400" cy="5334000"/>
          </a:xfrm>
        </p:spPr>
        <p:txBody>
          <a:bodyPr>
            <a:normAutofit fontScale="77500" lnSpcReduction="20000"/>
          </a:bodyPr>
          <a:lstStyle/>
          <a:p>
            <a:r>
              <a:rPr lang="en-US" dirty="0" smtClean="0"/>
              <a:t>The American Indian Movement (AIM) adopted the rhetoric of the Civil Rights Movement and the methods of radical unions in order to promote an agenda of self-determination, revivalism, and reacquisition.  He rose to fame in 1970 by leading an occupation of the Mayflower II in Plymouth, MA – on Thanksgiving Day.  He was also the leader of another massive protest at Mr. Rushmore, a destructive occupation of the Bureau of Indian Affairs Building in Washington, D.C., and the dramatic 1973 standoff between Federal Agents and Native Americans at the Pine Ridge Indian Reservation, near Wounded Knee, SD.  He went on to record music and star in films like </a:t>
            </a:r>
            <a:r>
              <a:rPr lang="en-US" i="1" u="sng" dirty="0" smtClean="0"/>
              <a:t>The Last of the Mohicans</a:t>
            </a:r>
            <a:r>
              <a:rPr lang="en-US" dirty="0" smtClean="0"/>
              <a:t>. </a:t>
            </a:r>
            <a:endParaRPr lang="en-US" dirty="0"/>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460664" y="1676400"/>
            <a:ext cx="5541817" cy="3047999"/>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152400"/>
            <a:ext cx="1524000" cy="1524000"/>
          </a:xfrm>
          <a:prstGeom prst="rect">
            <a:avLst/>
          </a:prstGeom>
        </p:spPr>
      </p:pic>
    </p:spTree>
    <p:extLst>
      <p:ext uri="{BB962C8B-B14F-4D97-AF65-F5344CB8AC3E}">
        <p14:creationId xmlns:p14="http://schemas.microsoft.com/office/powerpoint/2010/main" val="7268082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Greensboro Four</a:t>
            </a:r>
            <a:endParaRPr lang="en-US" dirty="0"/>
          </a:p>
        </p:txBody>
      </p:sp>
      <p:sp>
        <p:nvSpPr>
          <p:cNvPr id="3" name="Text Placeholder 2"/>
          <p:cNvSpPr>
            <a:spLocks noGrp="1"/>
          </p:cNvSpPr>
          <p:nvPr>
            <p:ph type="body" idx="2"/>
          </p:nvPr>
        </p:nvSpPr>
        <p:spPr/>
        <p:txBody>
          <a:bodyPr>
            <a:normAutofit fontScale="92500"/>
          </a:bodyPr>
          <a:lstStyle/>
          <a:p>
            <a:r>
              <a:rPr lang="en-US" dirty="0" smtClean="0"/>
              <a:t>The sit-in movement began  in earnest in Greensboro, North Carolina in February of 1960.  By occupying counter space in the lunchrooms of department stores throughout the South – and using non-violent methods of protest – African-American communities were able to force the departments stores in commercial regions to comply with simple requests for dignity.  The economic power of African-Americans was significant throughout the South. </a:t>
            </a:r>
            <a:endParaRPr lang="en-US" dirty="0"/>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304800" y="1143000"/>
            <a:ext cx="5735236" cy="4724400"/>
          </a:xfrm>
        </p:spPr>
      </p:pic>
    </p:spTree>
    <p:extLst>
      <p:ext uri="{BB962C8B-B14F-4D97-AF65-F5344CB8AC3E}">
        <p14:creationId xmlns:p14="http://schemas.microsoft.com/office/powerpoint/2010/main" val="5350474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Kennedy Brothers</a:t>
            </a:r>
            <a:endParaRPr lang="en-US" dirty="0"/>
          </a:p>
        </p:txBody>
      </p:sp>
      <p:sp>
        <p:nvSpPr>
          <p:cNvPr id="3" name="Text Placeholder 2"/>
          <p:cNvSpPr>
            <a:spLocks noGrp="1"/>
          </p:cNvSpPr>
          <p:nvPr>
            <p:ph type="body" idx="2"/>
          </p:nvPr>
        </p:nvSpPr>
        <p:spPr/>
        <p:txBody>
          <a:bodyPr>
            <a:normAutofit fontScale="92500"/>
          </a:bodyPr>
          <a:lstStyle/>
          <a:p>
            <a:r>
              <a:rPr lang="en-US" dirty="0" smtClean="0"/>
              <a:t>The legacy of the Kennedy brothers – John, Robert, and Ted – is one of advocacy for greater rights.  However, they were often dragged along grudgingly to support the role of the federal government in enforcing laws which banned segregation and discrimination against minority groups.  They had some reservations about the ability of the federal government to guarantee the safety and liberties of Civil Rights movement advocates. </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33412" y="1204912"/>
            <a:ext cx="5057775" cy="3914775"/>
          </a:xfrm>
        </p:spPr>
      </p:pic>
    </p:spTree>
    <p:extLst>
      <p:ext uri="{BB962C8B-B14F-4D97-AF65-F5344CB8AC3E}">
        <p14:creationId xmlns:p14="http://schemas.microsoft.com/office/powerpoint/2010/main" val="29057559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Rachel Carson</a:t>
            </a:r>
            <a:endParaRPr lang="en-US" dirty="0"/>
          </a:p>
        </p:txBody>
      </p:sp>
      <p:sp>
        <p:nvSpPr>
          <p:cNvPr id="3" name="Text Placeholder 2"/>
          <p:cNvSpPr>
            <a:spLocks noGrp="1"/>
          </p:cNvSpPr>
          <p:nvPr>
            <p:ph type="body" idx="2"/>
          </p:nvPr>
        </p:nvSpPr>
        <p:spPr/>
        <p:txBody>
          <a:bodyPr>
            <a:normAutofit fontScale="77500" lnSpcReduction="20000"/>
          </a:bodyPr>
          <a:lstStyle/>
          <a:p>
            <a:r>
              <a:rPr lang="en-US" dirty="0" smtClean="0"/>
              <a:t>Rachel Carson’s book </a:t>
            </a:r>
            <a:r>
              <a:rPr lang="en-US" i="1" u="sng" dirty="0" smtClean="0"/>
              <a:t>Silent Spring</a:t>
            </a:r>
            <a:r>
              <a:rPr lang="en-US" dirty="0" smtClean="0"/>
              <a:t> is widely considered the starting point for more aggressive environmentalism in the United States.  Published in 1962, she chronicles the devastating impact of pesticides and pollutants being cast into the environment – and then covered up – by major chemical companies.  Her work was used to eventually ban DDT – a pesticide which reeked havoc in seabird populations in our area – and also led to increasing sensitivity regarding the use of chemical defoliants like Agent Orange. </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566737" y="1781175"/>
            <a:ext cx="5191125" cy="2762250"/>
          </a:xfrm>
        </p:spPr>
      </p:pic>
    </p:spTree>
    <p:extLst>
      <p:ext uri="{BB962C8B-B14F-4D97-AF65-F5344CB8AC3E}">
        <p14:creationId xmlns:p14="http://schemas.microsoft.com/office/powerpoint/2010/main" val="21986153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Betty Friedan </a:t>
            </a:r>
            <a:endParaRPr lang="en-US" dirty="0"/>
          </a:p>
        </p:txBody>
      </p:sp>
      <p:sp>
        <p:nvSpPr>
          <p:cNvPr id="3" name="Text Placeholder 2"/>
          <p:cNvSpPr>
            <a:spLocks noGrp="1"/>
          </p:cNvSpPr>
          <p:nvPr>
            <p:ph type="body" idx="2"/>
          </p:nvPr>
        </p:nvSpPr>
        <p:spPr/>
        <p:txBody>
          <a:bodyPr>
            <a:normAutofit fontScale="85000" lnSpcReduction="10000"/>
          </a:bodyPr>
          <a:lstStyle/>
          <a:p>
            <a:r>
              <a:rPr lang="en-US" dirty="0" smtClean="0"/>
              <a:t>The author of the book </a:t>
            </a:r>
            <a:r>
              <a:rPr lang="en-US" i="1" u="sng" dirty="0" smtClean="0"/>
              <a:t>The Feminine Mystique</a:t>
            </a:r>
            <a:r>
              <a:rPr lang="en-US" dirty="0" smtClean="0"/>
              <a:t>, Friedan was a former journalist who had become a homemaker and discovered that women’s personal growth was often undermined by an unfair distribution of the labor involved with maintaining a household and rearing children.  After founding the National Organization for Women, she and others led a lobby against sexual discrimination, wage inequity, barriers to education, and even political rights like jury duty.</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412631" y="1219201"/>
            <a:ext cx="5715000" cy="4038600"/>
          </a:xfrm>
        </p:spPr>
      </p:pic>
    </p:spTree>
    <p:extLst>
      <p:ext uri="{BB962C8B-B14F-4D97-AF65-F5344CB8AC3E}">
        <p14:creationId xmlns:p14="http://schemas.microsoft.com/office/powerpoint/2010/main" val="19119728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Henry Kissinger</a:t>
            </a:r>
            <a:endParaRPr lang="en-US" dirty="0"/>
          </a:p>
        </p:txBody>
      </p:sp>
      <p:sp>
        <p:nvSpPr>
          <p:cNvPr id="3" name="Text Placeholder 2"/>
          <p:cNvSpPr>
            <a:spLocks noGrp="1"/>
          </p:cNvSpPr>
          <p:nvPr>
            <p:ph type="body" idx="2"/>
          </p:nvPr>
        </p:nvSpPr>
        <p:spPr/>
        <p:txBody>
          <a:bodyPr>
            <a:normAutofit fontScale="92500"/>
          </a:bodyPr>
          <a:lstStyle/>
          <a:p>
            <a:r>
              <a:rPr lang="en-US" dirty="0" smtClean="0"/>
              <a:t>The architect of the foreign policy of the Nixon years, Henry Kissinger played an important role in brokering the peace as Vietnam came to its conclusion.  He is credited for helping to recognize and exploit the rift between the Soviet Union and their communist neighbors in China.  His foreign policy choices in the Middle East were perhaps less celebrated – consider the oil embargo of the 1973 – a result of US support for Israel in the Yom Kippur conflict.</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04800" y="345621"/>
            <a:ext cx="5715000" cy="5633357"/>
          </a:xfrm>
        </p:spPr>
      </p:pic>
    </p:spTree>
    <p:extLst>
      <p:ext uri="{BB962C8B-B14F-4D97-AF65-F5344CB8AC3E}">
        <p14:creationId xmlns:p14="http://schemas.microsoft.com/office/powerpoint/2010/main" val="3840728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Chief Justice Earl Warren</a:t>
            </a:r>
            <a:endParaRPr lang="en-US" dirty="0"/>
          </a:p>
        </p:txBody>
      </p:sp>
      <p:sp>
        <p:nvSpPr>
          <p:cNvPr id="3" name="Text Placeholder 2"/>
          <p:cNvSpPr>
            <a:spLocks noGrp="1"/>
          </p:cNvSpPr>
          <p:nvPr>
            <p:ph type="body" idx="2"/>
          </p:nvPr>
        </p:nvSpPr>
        <p:spPr/>
        <p:txBody>
          <a:bodyPr/>
          <a:lstStyle/>
          <a:p>
            <a:r>
              <a:rPr lang="en-US" dirty="0" smtClean="0"/>
              <a:t>Brown V. Board of Education, Topeka, KS (1954) </a:t>
            </a:r>
          </a:p>
          <a:p>
            <a:r>
              <a:rPr lang="en-US" dirty="0" smtClean="0"/>
              <a:t>Gideon V. Wainwright (1963) </a:t>
            </a:r>
          </a:p>
          <a:p>
            <a:r>
              <a:rPr lang="en-US" dirty="0" smtClean="0"/>
              <a:t>Miranda V. Arizona (1966) </a:t>
            </a:r>
          </a:p>
          <a:p>
            <a:r>
              <a:rPr lang="en-US" dirty="0" smtClean="0"/>
              <a:t>Loving V. Virginia (1967) </a:t>
            </a:r>
          </a:p>
          <a:p>
            <a:r>
              <a:rPr lang="en-US" dirty="0" smtClean="0"/>
              <a:t>The Warren Court was controversial for supporting individual rights over traditionally local matters like education, marriage, racial integration, and reproductive rights.</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04800" y="1259380"/>
            <a:ext cx="5715000" cy="3805840"/>
          </a:xfrm>
        </p:spPr>
      </p:pic>
    </p:spTree>
    <p:extLst>
      <p:ext uri="{BB962C8B-B14F-4D97-AF65-F5344CB8AC3E}">
        <p14:creationId xmlns:p14="http://schemas.microsoft.com/office/powerpoint/2010/main" val="2349081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Martin Luther King, Jr.</a:t>
            </a:r>
            <a:endParaRPr lang="en-US" dirty="0"/>
          </a:p>
        </p:txBody>
      </p:sp>
      <p:sp>
        <p:nvSpPr>
          <p:cNvPr id="3" name="Text Placeholder 2"/>
          <p:cNvSpPr>
            <a:spLocks noGrp="1"/>
          </p:cNvSpPr>
          <p:nvPr>
            <p:ph type="body" idx="2"/>
          </p:nvPr>
        </p:nvSpPr>
        <p:spPr/>
        <p:txBody>
          <a:bodyPr>
            <a:normAutofit fontScale="92500"/>
          </a:bodyPr>
          <a:lstStyle/>
          <a:p>
            <a:r>
              <a:rPr lang="en-US" dirty="0" smtClean="0"/>
              <a:t>The Rev. Dr. Martin Luther King, Jr. is one of the least controversial leaders of the Civil Rights Movement, since his support of pacifism and non-violent, civil disobedience are legendary.  However,  King was increasingly radical in his stances against the Vietnam War.  When King moved his SCLC organization north to combat the poverty and real estate segregation of the urban ghettoes, he increasingly argued that a War on Poverty and the War in Vietnam could not coexist.</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04800" y="1216366"/>
            <a:ext cx="5715000" cy="3891867"/>
          </a:xfrm>
        </p:spPr>
      </p:pic>
    </p:spTree>
    <p:extLst>
      <p:ext uri="{BB962C8B-B14F-4D97-AF65-F5344CB8AC3E}">
        <p14:creationId xmlns:p14="http://schemas.microsoft.com/office/powerpoint/2010/main" val="4250556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Diane Nash</a:t>
            </a:r>
            <a:endParaRPr lang="en-US" dirty="0"/>
          </a:p>
        </p:txBody>
      </p:sp>
      <p:sp>
        <p:nvSpPr>
          <p:cNvPr id="3" name="Text Placeholder 2"/>
          <p:cNvSpPr>
            <a:spLocks noGrp="1"/>
          </p:cNvSpPr>
          <p:nvPr>
            <p:ph type="body" idx="2"/>
          </p:nvPr>
        </p:nvSpPr>
        <p:spPr/>
        <p:txBody>
          <a:bodyPr>
            <a:normAutofit fontScale="85000" lnSpcReduction="10000"/>
          </a:bodyPr>
          <a:lstStyle/>
          <a:p>
            <a:r>
              <a:rPr lang="en-US" dirty="0" smtClean="0"/>
              <a:t>One of the less known figures of the Civil Rights Movement – but one of the most impressive advocates for justice – was Diane Nash of the Student Non-Violent Coordinating Committee.   A northerner who attended school in Tennessee, she organized movements to desegregate lunch counters, participated in the Freedom Rides, served as a co-founder of the Student Non-Violent Coordinating Committee, and helped to organize the Selma Marches for voter registration.</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04800" y="1077730"/>
            <a:ext cx="5715000" cy="4169139"/>
          </a:xfrm>
        </p:spPr>
      </p:pic>
    </p:spTree>
    <p:extLst>
      <p:ext uri="{BB962C8B-B14F-4D97-AF65-F5344CB8AC3E}">
        <p14:creationId xmlns:p14="http://schemas.microsoft.com/office/powerpoint/2010/main" val="324375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Tom Hayden</a:t>
            </a:r>
            <a:endParaRPr lang="en-US" dirty="0"/>
          </a:p>
        </p:txBody>
      </p:sp>
      <p:sp>
        <p:nvSpPr>
          <p:cNvPr id="3" name="Text Placeholder 2"/>
          <p:cNvSpPr>
            <a:spLocks noGrp="1"/>
          </p:cNvSpPr>
          <p:nvPr>
            <p:ph type="body" idx="2"/>
          </p:nvPr>
        </p:nvSpPr>
        <p:spPr/>
        <p:txBody>
          <a:bodyPr>
            <a:normAutofit fontScale="85000" lnSpcReduction="10000"/>
          </a:bodyPr>
          <a:lstStyle/>
          <a:p>
            <a:r>
              <a:rPr lang="en-US" dirty="0" smtClean="0"/>
              <a:t>As the leader of the Students for a Democratic Society, Tom Hayden was the principle author of the Port Huron Statement.  Not only did these students criticize the government for it’s military recklessness; but also, the students rejected the economic priorities of the country.  Environmental stewardship, a more democratic and inclusive society with regards to the extension of Civil Rights, and prioritizing social and economic justice globally were all major priorities of the movement.</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066800" y="304800"/>
            <a:ext cx="4136571" cy="5791200"/>
          </a:xfrm>
        </p:spPr>
      </p:pic>
    </p:spTree>
    <p:extLst>
      <p:ext uri="{BB962C8B-B14F-4D97-AF65-F5344CB8AC3E}">
        <p14:creationId xmlns:p14="http://schemas.microsoft.com/office/powerpoint/2010/main" val="6678814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Thurgood Marshall</a:t>
            </a:r>
            <a:endParaRPr lang="en-US" dirty="0"/>
          </a:p>
        </p:txBody>
      </p:sp>
      <p:sp>
        <p:nvSpPr>
          <p:cNvPr id="3" name="Text Placeholder 2"/>
          <p:cNvSpPr>
            <a:spLocks noGrp="1"/>
          </p:cNvSpPr>
          <p:nvPr>
            <p:ph type="body" idx="2"/>
          </p:nvPr>
        </p:nvSpPr>
        <p:spPr/>
        <p:txBody>
          <a:bodyPr/>
          <a:lstStyle/>
          <a:p>
            <a:r>
              <a:rPr lang="en-US" dirty="0" smtClean="0"/>
              <a:t>Thurgood Marshall was the lead lawyer for the NAACP for many years, and won dozens of cases which he argued before the Supreme Court.  By 1967, he was tapped to a justice of the Court under Lyndon Baines Johnson.  While serving as a justice, Marshall advocated for affirmative action programs and the rights of minority groups and women in the United States. </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04800" y="898934"/>
            <a:ext cx="5715000" cy="4526732"/>
          </a:xfrm>
        </p:spPr>
      </p:pic>
    </p:spTree>
    <p:extLst>
      <p:ext uri="{BB962C8B-B14F-4D97-AF65-F5344CB8AC3E}">
        <p14:creationId xmlns:p14="http://schemas.microsoft.com/office/powerpoint/2010/main" val="2243518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Thurgood Marshall</a:t>
            </a:r>
            <a:endParaRPr lang="en-US" dirty="0"/>
          </a:p>
        </p:txBody>
      </p:sp>
      <p:sp>
        <p:nvSpPr>
          <p:cNvPr id="3" name="Text Placeholder 2"/>
          <p:cNvSpPr>
            <a:spLocks noGrp="1"/>
          </p:cNvSpPr>
          <p:nvPr>
            <p:ph type="body" idx="2"/>
          </p:nvPr>
        </p:nvSpPr>
        <p:spPr/>
        <p:txBody>
          <a:bodyPr>
            <a:normAutofit fontScale="92500"/>
          </a:bodyPr>
          <a:lstStyle/>
          <a:p>
            <a:r>
              <a:rPr lang="en-US" dirty="0" smtClean="0"/>
              <a:t>As the first African-American Supreme Court Justice, Thurgood Marshall played an important role in advocating for the interpretation of the Constitution as a “living document.”  During the late 20</a:t>
            </a:r>
            <a:r>
              <a:rPr lang="en-US" baseline="30000" dirty="0" smtClean="0"/>
              <a:t>th</a:t>
            </a:r>
            <a:r>
              <a:rPr lang="en-US" dirty="0" smtClean="0"/>
              <a:t> Century, his advocacy for affirmative action resulted in groundbreaking and pathway making opportunities for African-American candidates in public positions and at colleges and universities.  Chief Justice Scalia – the current leader of the court – could hardly disagree more.</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95634" y="990600"/>
            <a:ext cx="5918127" cy="4191000"/>
          </a:xfrm>
        </p:spPr>
      </p:pic>
    </p:spTree>
    <p:extLst>
      <p:ext uri="{BB962C8B-B14F-4D97-AF65-F5344CB8AC3E}">
        <p14:creationId xmlns:p14="http://schemas.microsoft.com/office/powerpoint/2010/main" val="22520048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Thurgood Marshall’s Bicentennial Speech</a:t>
            </a:r>
            <a:endParaRPr lang="en-US" dirty="0"/>
          </a:p>
        </p:txBody>
      </p:sp>
      <p:sp>
        <p:nvSpPr>
          <p:cNvPr id="6" name="Content Placeholder 5"/>
          <p:cNvSpPr>
            <a:spLocks noGrp="1"/>
          </p:cNvSpPr>
          <p:nvPr>
            <p:ph sz="quarter" idx="1"/>
          </p:nvPr>
        </p:nvSpPr>
        <p:spPr>
          <a:xfrm>
            <a:off x="304800" y="1219200"/>
            <a:ext cx="8610600" cy="5638800"/>
          </a:xfrm>
        </p:spPr>
        <p:txBody>
          <a:bodyPr>
            <a:normAutofit fontScale="55000" lnSpcReduction="20000"/>
          </a:bodyPr>
          <a:lstStyle/>
          <a:p>
            <a:pPr marL="0" indent="0">
              <a:buNone/>
            </a:pPr>
            <a:r>
              <a:rPr lang="en-US" dirty="0" smtClean="0"/>
              <a:t>I </a:t>
            </a:r>
            <a:r>
              <a:rPr lang="en-US" dirty="0"/>
              <a:t>do not believe that the meaning of the Constitution was forever "fixed" at the Philadelphia Convention. Nor do I find the wisdom, foresight, and sense of justice exhibited by the Framers particularly profound. To the contrary, the government they devised was defective from the start, requiring several amendments, a civil war, and momentous social transformation to attain the system of constitutional government, and its respect for the individual freedoms and human rights, we hold as fundamental today. When contemporary Americans cite "The Constitution," they invoke a concept that is vastly different from what the Framers barely began to construct two centuries ago.</a:t>
            </a:r>
          </a:p>
          <a:p>
            <a:endParaRPr lang="en-US" dirty="0"/>
          </a:p>
          <a:p>
            <a:pPr marL="0" indent="0">
              <a:buNone/>
            </a:pPr>
            <a:r>
              <a:rPr lang="en-US" dirty="0"/>
              <a:t>For a sense of the evolving nature of the Constitution we need look no further than the first three words of the document's preamble: 'We the People." When the Founding Fathers used this phrase in 1787, they did not have in mind the majority of America's citizens. "We the People" included, in the words of the Framers, "the whole Number of free Persons."  On a matter so basic as the right to vote, for example, Negro slaves were excluded, although they were counted for representational purposes  at </a:t>
            </a:r>
            <a:r>
              <a:rPr lang="en-US" dirty="0" smtClean="0"/>
              <a:t>three-fifths </a:t>
            </a:r>
            <a:r>
              <a:rPr lang="en-US" dirty="0"/>
              <a:t>each. Women did not gain the right to vote for over a hundred and thirty years. </a:t>
            </a:r>
          </a:p>
          <a:p>
            <a:endParaRPr lang="en-US" dirty="0"/>
          </a:p>
          <a:p>
            <a:pPr marL="0" indent="0">
              <a:buNone/>
            </a:pPr>
            <a:r>
              <a:rPr lang="en-US" dirty="0"/>
              <a:t>These omissions were intentional. The record of the Framers' debates on the slave question is especially clear: The Southern States acceded to the demands of the New England States for giving Congress broad power to regulate commerce, in exchange for the right to continue the slave trade. The economic interests of the regions coalesced: New Englanders engaged in the "carrying trade" would profit from transporting slaves from Africa as well as goods produced in America by slave labor. The perpetuation of slavery ensured the primary source of wealth in the Southern States.</a:t>
            </a:r>
          </a:p>
          <a:p>
            <a:endParaRPr lang="en-US" dirty="0"/>
          </a:p>
          <a:p>
            <a:pPr marL="0" indent="0">
              <a:buNone/>
            </a:pPr>
            <a:r>
              <a:rPr lang="en-US" dirty="0"/>
              <a:t>Despite this clear understanding of the role slavery would play in the new republic, use of the words "slaves" and "slavery" was carefully avoided in the original document. Political representation in the lower House of Congress was to be based on the population of "free Persons" in each State, plus </a:t>
            </a:r>
            <a:r>
              <a:rPr lang="en-US" dirty="0" smtClean="0"/>
              <a:t>three-fifths </a:t>
            </a:r>
            <a:r>
              <a:rPr lang="en-US" dirty="0"/>
              <a:t>of all "other Persons."  Moral principles against slavery, for those who had them, were compromised, with no explanation of the conflicting principles for which the American Revolutionary War had ostensibly been fought: the </a:t>
            </a:r>
            <a:r>
              <a:rPr lang="en-US" dirty="0" smtClean="0"/>
              <a:t>self-evident </a:t>
            </a:r>
            <a:r>
              <a:rPr lang="en-US" dirty="0"/>
              <a:t>truths "that all men are created equal, that they are endowed by their Creator with certain unalienable Rights, that among these are Life, Liberty and the pursuit of Happiness." </a:t>
            </a:r>
          </a:p>
          <a:p>
            <a:endParaRPr lang="en-US" dirty="0"/>
          </a:p>
          <a:p>
            <a:endParaRPr lang="en-US" dirty="0"/>
          </a:p>
        </p:txBody>
      </p:sp>
    </p:spTree>
    <p:extLst>
      <p:ext uri="{BB962C8B-B14F-4D97-AF65-F5344CB8AC3E}">
        <p14:creationId xmlns:p14="http://schemas.microsoft.com/office/powerpoint/2010/main" val="29163948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Baldwin</a:t>
            </a:r>
            <a:endParaRPr lang="en-US" dirty="0"/>
          </a:p>
        </p:txBody>
      </p:sp>
      <p:sp>
        <p:nvSpPr>
          <p:cNvPr id="3" name="Text Placeholder 2"/>
          <p:cNvSpPr>
            <a:spLocks noGrp="1"/>
          </p:cNvSpPr>
          <p:nvPr>
            <p:ph type="body" idx="2"/>
          </p:nvPr>
        </p:nvSpPr>
        <p:spPr/>
        <p:txBody>
          <a:bodyPr>
            <a:normAutofit fontScale="92500"/>
          </a:bodyPr>
          <a:lstStyle/>
          <a:p>
            <a:r>
              <a:rPr lang="en-US" dirty="0" smtClean="0"/>
              <a:t>The expatriate author of </a:t>
            </a:r>
            <a:r>
              <a:rPr lang="en-US" i="1" u="sng" dirty="0" smtClean="0"/>
              <a:t>Go Tell It On the Mountain </a:t>
            </a:r>
            <a:r>
              <a:rPr lang="en-US" dirty="0" smtClean="0"/>
              <a:t>and </a:t>
            </a:r>
            <a:r>
              <a:rPr lang="en-US" i="1" u="sng" dirty="0" smtClean="0"/>
              <a:t>The Fire Next Time</a:t>
            </a:r>
            <a:r>
              <a:rPr lang="en-US" dirty="0" smtClean="0"/>
              <a:t>, among others, James Baldwin was one of the most prestigious writers to participate in the Civil Rights Movement as a demonstrator.  He was present at the March on Washington for Jobs and Freedom, and he was present at the Selma march of 1964, as well.  Moreover, Baldwin was an outspoken proponent of civil rights for homosexuals long before the movement had popular support. </a:t>
            </a:r>
            <a:endParaRPr lang="en-US" i="1" u="sng" dirty="0"/>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366395" y="1752600"/>
            <a:ext cx="5742940" cy="2895600"/>
          </a:xfrm>
        </p:spPr>
      </p:pic>
    </p:spTree>
    <p:extLst>
      <p:ext uri="{BB962C8B-B14F-4D97-AF65-F5344CB8AC3E}">
        <p14:creationId xmlns:p14="http://schemas.microsoft.com/office/powerpoint/2010/main" val="29946880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Bob Moses</a:t>
            </a:r>
            <a:endParaRPr lang="en-US" dirty="0"/>
          </a:p>
        </p:txBody>
      </p:sp>
      <p:sp>
        <p:nvSpPr>
          <p:cNvPr id="6" name="Text Placeholder 5"/>
          <p:cNvSpPr>
            <a:spLocks noGrp="1"/>
          </p:cNvSpPr>
          <p:nvPr>
            <p:ph type="body" idx="2"/>
          </p:nvPr>
        </p:nvSpPr>
        <p:spPr/>
        <p:txBody>
          <a:bodyPr/>
          <a:lstStyle/>
          <a:p>
            <a:r>
              <a:rPr lang="en-US" dirty="0" smtClean="0"/>
              <a:t>A leader of the Student Non-Violent Coordinating committee, Bob Moses was an activist who registered men and women and Mississippi to vote in local and national elections.  He and a small circle of activists laid the groundwork for a larger movement of college students and civil rights organizations who would eventually bring attention to the voter intimidation and disenfranchisement which characterized the Deep South through the 1960s.</a:t>
            </a:r>
            <a:endParaRPr lang="en-US" dirty="0"/>
          </a:p>
        </p:txBody>
      </p:sp>
      <p:pic>
        <p:nvPicPr>
          <p:cNvPr id="7" name="Content Placeholder 6"/>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004887" y="671512"/>
            <a:ext cx="4314825" cy="4981575"/>
          </a:xfrm>
        </p:spPr>
      </p:pic>
    </p:spTree>
    <p:extLst>
      <p:ext uri="{BB962C8B-B14F-4D97-AF65-F5344CB8AC3E}">
        <p14:creationId xmlns:p14="http://schemas.microsoft.com/office/powerpoint/2010/main" val="40315324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Lyndon Baines Johnson</a:t>
            </a:r>
            <a:endParaRPr lang="en-US" dirty="0"/>
          </a:p>
        </p:txBody>
      </p:sp>
      <p:sp>
        <p:nvSpPr>
          <p:cNvPr id="3" name="Text Placeholder 2"/>
          <p:cNvSpPr>
            <a:spLocks noGrp="1"/>
          </p:cNvSpPr>
          <p:nvPr>
            <p:ph type="body" idx="2"/>
          </p:nvPr>
        </p:nvSpPr>
        <p:spPr/>
        <p:txBody>
          <a:bodyPr/>
          <a:lstStyle/>
          <a:p>
            <a:pPr marL="285750" indent="-285750">
              <a:buFont typeface="Wingdings" pitchFamily="2" charset="2"/>
              <a:buChar char="§"/>
            </a:pPr>
            <a:r>
              <a:rPr lang="en-US" dirty="0" smtClean="0"/>
              <a:t>A follower of FDR perhaps the most powerful Senate Majority Leader in history.</a:t>
            </a:r>
          </a:p>
          <a:p>
            <a:pPr marL="285750" indent="-285750">
              <a:buFont typeface="Wingdings" pitchFamily="2" charset="2"/>
              <a:buChar char="§"/>
            </a:pPr>
            <a:r>
              <a:rPr lang="en-US" dirty="0" smtClean="0"/>
              <a:t>In the image of FDR, the creator of the Great Society and its social welfare reform.</a:t>
            </a:r>
          </a:p>
          <a:p>
            <a:pPr marL="285750" indent="-285750">
              <a:buFont typeface="Wingdings" pitchFamily="2" charset="2"/>
              <a:buChar char="§"/>
            </a:pPr>
            <a:r>
              <a:rPr lang="en-US" dirty="0" smtClean="0"/>
              <a:t>A Civil Rights advocate: The Civil Rights Act of 1964 and the Voting Rights Act of 1965.</a:t>
            </a:r>
          </a:p>
          <a:p>
            <a:pPr marL="285750" indent="-285750">
              <a:buFont typeface="Wingdings" pitchFamily="2" charset="2"/>
              <a:buChar char="§"/>
            </a:pPr>
            <a:r>
              <a:rPr lang="en-US" dirty="0" smtClean="0"/>
              <a:t>The Vietnam War.</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870303" y="249576"/>
            <a:ext cx="4692297" cy="5694024"/>
          </a:xfrm>
        </p:spPr>
      </p:pic>
    </p:spTree>
    <p:extLst>
      <p:ext uri="{BB962C8B-B14F-4D97-AF65-F5344CB8AC3E}">
        <p14:creationId xmlns:p14="http://schemas.microsoft.com/office/powerpoint/2010/main" val="17912784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Richard M. Nixon</a:t>
            </a:r>
            <a:endParaRPr lang="en-US" dirty="0"/>
          </a:p>
        </p:txBody>
      </p:sp>
      <p:sp>
        <p:nvSpPr>
          <p:cNvPr id="3" name="Text Placeholder 2"/>
          <p:cNvSpPr>
            <a:spLocks noGrp="1"/>
          </p:cNvSpPr>
          <p:nvPr>
            <p:ph type="body" idx="2"/>
          </p:nvPr>
        </p:nvSpPr>
        <p:spPr/>
        <p:txBody>
          <a:bodyPr>
            <a:normAutofit fontScale="92500"/>
          </a:bodyPr>
          <a:lstStyle/>
          <a:p>
            <a:r>
              <a:rPr lang="en-US" dirty="0" smtClean="0"/>
              <a:t>Although he is thought of today as an archconservative socially, Nixon was considered by many during the late 1960s and early 1970s as reformer in his own right – leading a backlash against lawlessness and disorder in the United States.  His legacy includes the establishment of the EPA, victories in the women’s movement, and surprisingly progressive social reforms – but it has all been tainted by his role in Vietnam and the Watergate Scandal. </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327150" y="342900"/>
            <a:ext cx="3670300" cy="5638800"/>
          </a:xfrm>
        </p:spPr>
      </p:pic>
    </p:spTree>
    <p:extLst>
      <p:ext uri="{BB962C8B-B14F-4D97-AF65-F5344CB8AC3E}">
        <p14:creationId xmlns:p14="http://schemas.microsoft.com/office/powerpoint/2010/main" val="7859608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Cesar Chavez</a:t>
            </a:r>
            <a:endParaRPr lang="en-US" dirty="0"/>
          </a:p>
        </p:txBody>
      </p:sp>
      <p:sp>
        <p:nvSpPr>
          <p:cNvPr id="3" name="Text Placeholder 2"/>
          <p:cNvSpPr>
            <a:spLocks noGrp="1"/>
          </p:cNvSpPr>
          <p:nvPr>
            <p:ph type="body" idx="2"/>
          </p:nvPr>
        </p:nvSpPr>
        <p:spPr/>
        <p:txBody>
          <a:bodyPr>
            <a:normAutofit fontScale="85000" lnSpcReduction="10000"/>
          </a:bodyPr>
          <a:lstStyle/>
          <a:p>
            <a:r>
              <a:rPr lang="en-US" dirty="0" smtClean="0"/>
              <a:t>A Mexican American labor organizer of the Southwest and particularly California, Cesar Chavez brought national attention to the needs of the migrant workers who harvested crops throughout the Southwest.  Often, these individuals worked for menial wages, lived in substandard housing, and were denied access to both medical aide and education for their children.  Chavez organized national strikes against grapes and iceberg lettuce to protest conditions. </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04800" y="1021580"/>
            <a:ext cx="5715000" cy="4281439"/>
          </a:xfrm>
        </p:spPr>
      </p:pic>
    </p:spTree>
    <p:extLst>
      <p:ext uri="{BB962C8B-B14F-4D97-AF65-F5344CB8AC3E}">
        <p14:creationId xmlns:p14="http://schemas.microsoft.com/office/powerpoint/2010/main" val="18729983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768</TotalTime>
  <Words>2196</Words>
  <Application>Microsoft Office PowerPoint</Application>
  <PresentationFormat>On-screen Show (4:3)</PresentationFormat>
  <Paragraphs>58</Paragraphs>
  <Slides>23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Bookman Old Style</vt:lpstr>
      <vt:lpstr>Gill Sans MT</vt:lpstr>
      <vt:lpstr>Wingdings</vt:lpstr>
      <vt:lpstr>Wingdings 3</vt:lpstr>
      <vt:lpstr>Origin</vt:lpstr>
      <vt:lpstr>The Vietnam War and Social Conflict  1964 - 1971</vt:lpstr>
      <vt:lpstr>Chief Justice Earl Warren</vt:lpstr>
      <vt:lpstr>Thurgood Marshall</vt:lpstr>
      <vt:lpstr>Thurgood Marshall’s Bicentennial Speech</vt:lpstr>
      <vt:lpstr>James Baldwin</vt:lpstr>
      <vt:lpstr>Bob Moses</vt:lpstr>
      <vt:lpstr>Lyndon Baines Johnson</vt:lpstr>
      <vt:lpstr>Richard M. Nixon</vt:lpstr>
      <vt:lpstr>Cesar Chavez</vt:lpstr>
      <vt:lpstr>Malcolm X</vt:lpstr>
      <vt:lpstr>John Lewis</vt:lpstr>
      <vt:lpstr>Stokely Carmichael</vt:lpstr>
      <vt:lpstr>Julian Bond</vt:lpstr>
      <vt:lpstr>Russell Means (AIM)</vt:lpstr>
      <vt:lpstr>The Greensboro Four</vt:lpstr>
      <vt:lpstr>The Kennedy Brothers</vt:lpstr>
      <vt:lpstr>Rachel Carson</vt:lpstr>
      <vt:lpstr>Betty Friedan </vt:lpstr>
      <vt:lpstr>Henry Kissinger</vt:lpstr>
      <vt:lpstr>Martin Luther King, Jr.</vt:lpstr>
      <vt:lpstr>Diane Nash</vt:lpstr>
      <vt:lpstr>Tom Hayden</vt:lpstr>
      <vt:lpstr>Thurgood Marshall</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Vietnam War and Social Conflict  1964 - 1971</dc:title>
  <dc:creator>Adam</dc:creator>
  <cp:lastModifiedBy>Adam Henry</cp:lastModifiedBy>
  <cp:revision>28</cp:revision>
  <dcterms:created xsi:type="dcterms:W3CDTF">2012-04-25T01:39:44Z</dcterms:created>
  <dcterms:modified xsi:type="dcterms:W3CDTF">2016-08-10T11:41:49Z</dcterms:modified>
</cp:coreProperties>
</file>